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1"/>
  </p:notes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58" r:id="rId11"/>
    <p:sldId id="259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60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261" r:id="rId48"/>
    <p:sldId id="306" r:id="rId49"/>
    <p:sldId id="314" r:id="rId50"/>
    <p:sldId id="262" r:id="rId51"/>
    <p:sldId id="310" r:id="rId52"/>
    <p:sldId id="311" r:id="rId53"/>
    <p:sldId id="312" r:id="rId54"/>
    <p:sldId id="263" r:id="rId55"/>
    <p:sldId id="308" r:id="rId56"/>
    <p:sldId id="309" r:id="rId57"/>
    <p:sldId id="264" r:id="rId58"/>
    <p:sldId id="313" r:id="rId59"/>
    <p:sldId id="315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14" autoAdjust="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A92FD-EB5A-47A3-8DEB-AD9F0E0E11E6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028A3-D9C1-4DA6-AA22-2CCB4384C3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024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028A3-D9C1-4DA6-AA22-2CCB4384C39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93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028A3-D9C1-4DA6-AA22-2CCB4384C39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93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028A3-D9C1-4DA6-AA22-2CCB4384C39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93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028A3-D9C1-4DA6-AA22-2CCB4384C39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93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8558" y="1052736"/>
            <a:ext cx="7200800" cy="1828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Кейс-Чемпионат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«ПО ДОРОГАМ ЮИД»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248187"/>
            <a:ext cx="3474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Возраст участников: 13-14 лет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6381328"/>
            <a:ext cx="2068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Самара, 2026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155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7200800" cy="1828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2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«ДОРОЖНЫЕ ЗАДАЧКИ»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3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340768"/>
            <a:ext cx="7200800" cy="182809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3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«НАРУШИТЕЛЬ»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84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r\Desktop\Центр\Конкурсы\2024-2025\Безопасное колесо\Картинки\Задания\6928034437_b6a909918d_z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5472608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r\Desktop\Центр\Конкурсы\2024-2025\Безопасное колесо\Картинки\Задания\c50bcff6-48e3-4629-a2a4-9d05da2ea12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6"/>
          <a:stretch/>
        </p:blipFill>
        <p:spPr bwMode="auto">
          <a:xfrm>
            <a:off x="3635896" y="3477718"/>
            <a:ext cx="5256583" cy="319164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804247" y="161906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796135" y="1484783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51520" y="456524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051720" y="4436035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17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04248" y="1616629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763276" y="1487421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36104" y="425470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1979712" y="4125493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C:\Users\Userr\Desktop\Центр\Конкурсы\2024-2025\Безопасное колесо\Картинки\Задания\f1LsuIx4iSCxwoFY1yNZw1ao5WE-5_SAFUDEl1BWE1vA6sWPsf2b-GmxZcA5GcGhEeNCEU_TaiM3ojYpFsgerssb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29"/>
          <a:stretch/>
        </p:blipFill>
        <p:spPr bwMode="auto">
          <a:xfrm>
            <a:off x="107504" y="467341"/>
            <a:ext cx="5400600" cy="2889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r\AppData\Local\Temp\{0C854959-EE13-401D-A2BB-16AE9AB41535}.tmp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4" r="26"/>
          <a:stretch/>
        </p:blipFill>
        <p:spPr bwMode="auto">
          <a:xfrm>
            <a:off x="3203848" y="3429000"/>
            <a:ext cx="5832647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7497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76256" y="161399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652120" y="1520788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51520" y="406951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195736" y="3960384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C:\Users\Userr\Desktop\Центр\Конкурсы\2024-2025\Безопасное колесо\Картинки\Задания\scale_12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0" y="404664"/>
            <a:ext cx="5297558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Userr\Desktop\Центр\Конкурсы\2024-2025\Безопасное колесо\Картинки\Задания\x_900_675_bayke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29000"/>
            <a:ext cx="5256584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871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055768" y="165551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940152" y="1526304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45231" y="408749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051720" y="3988376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C:\Users\Userr\Desktop\Центр\Конкурсы\2024-2025\Безопасное колесо\Картинки\Задания\да2.bmp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5" b="17809"/>
          <a:stretch/>
        </p:blipFill>
        <p:spPr bwMode="auto">
          <a:xfrm>
            <a:off x="145231" y="487704"/>
            <a:ext cx="5650905" cy="2869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r\Desktop\Центр\Конкурсы\2024-2025\Безопасное колесо\Картинки\Задания\Город презентация\вопрос 4\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490130"/>
            <a:ext cx="5400600" cy="33232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125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76256" y="1649995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868144" y="1528799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79512" y="431832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051720" y="4189115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C:\Users\Userr\Desktop\Центр\Конкурсы\2024-2025\Безопасное колесо\Картинки\Задания\Город презентация\вопрос 4\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0" y="404664"/>
            <a:ext cx="5559730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Userr\Desktop\Центр\Конкурсы\2024-2025\Безопасное колесо\Картинки\Задания\Город презентация\вопрос 4\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6" b="18033"/>
          <a:stretch/>
        </p:blipFill>
        <p:spPr bwMode="auto">
          <a:xfrm>
            <a:off x="3131840" y="3429000"/>
            <a:ext cx="5904656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174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76256" y="15817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855162" y="1452532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51520" y="4549155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123728" y="4419947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" y="404664"/>
            <a:ext cx="5727374" cy="2952328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3" t="17226"/>
          <a:stretch/>
        </p:blipFill>
        <p:spPr>
          <a:xfrm>
            <a:off x="3203848" y="3501008"/>
            <a:ext cx="5832647" cy="323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69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948264" y="158174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828169" y="1452532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7504" y="465619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195736" y="4526990"/>
            <a:ext cx="1008112" cy="720080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C:\Users\Userr\Desktop\Центр\Конкурсы\2024-2025\Безопасное колесо\Картинки\Задания\Район Презентация\8 вопрос БК\4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88"/>
          <a:stretch/>
        </p:blipFill>
        <p:spPr bwMode="auto">
          <a:xfrm>
            <a:off x="16430" y="432482"/>
            <a:ext cx="5707698" cy="2924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Userr\AppData\Local\Temp\{24EB318A-7E06-4347-B224-D4920CC52B6D}.tmp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38"/>
          <a:stretch/>
        </p:blipFill>
        <p:spPr bwMode="auto">
          <a:xfrm>
            <a:off x="3312382" y="3429000"/>
            <a:ext cx="5724114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6478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200800" cy="182809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4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«БЛИЦ-ОПРОС»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4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200800" cy="1828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1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«ИСТОРИЯ ПРАВИЛ»</a:t>
            </a:r>
          </a:p>
        </p:txBody>
      </p:sp>
    </p:spTree>
    <p:extLst>
      <p:ext uri="{BB962C8B-B14F-4D97-AF65-F5344CB8AC3E}">
        <p14:creationId xmlns:p14="http://schemas.microsoft.com/office/powerpoint/2010/main" val="222187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Механическое средство управления водителем, с числом посадочных мест для пассажиров не более 7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3673324"/>
            <a:ext cx="5856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АВТОМОБИЛЬ</a:t>
            </a:r>
            <a:endParaRPr lang="ru-RU" sz="60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75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По рельсам бежит — на </a:t>
            </a:r>
            <a:r>
              <a:rPr lang="ru-RU" sz="3200" b="1" dirty="0" smtClean="0">
                <a:solidFill>
                  <a:schemeClr val="tx1"/>
                </a:solidFill>
              </a:rPr>
              <a:t>поворотах дребезжит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3673323"/>
            <a:ext cx="6960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ТРАМВАЙ, ПОЕЗД</a:t>
            </a:r>
            <a:endParaRPr lang="ru-RU" sz="60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42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Старинный экипаж, запряженный лошадьми.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36100" y="3356992"/>
            <a:ext cx="33122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КАРЕТА</a:t>
            </a:r>
            <a:endParaRPr lang="ru-RU" sz="60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52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ПЕРЕХОД  ХОДА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СЛЕДУЮЩЕЙ КОМАНДЕ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454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Многоместный автомобиль для </a:t>
            </a:r>
            <a:r>
              <a:rPr lang="ru-RU" sz="3200" b="1" dirty="0" smtClean="0">
                <a:solidFill>
                  <a:schemeClr val="tx1"/>
                </a:solidFill>
              </a:rPr>
              <a:t>перевозки пассажиров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4886" y="3501008"/>
            <a:ext cx="71861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АВТОБУС</a:t>
            </a:r>
          </a:p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МАРШРУТНОЕ ТАКСИ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89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Любимое спортивное оборудование, для </a:t>
            </a:r>
            <a:r>
              <a:rPr lang="ru-RU" sz="3200" b="1" dirty="0">
                <a:solidFill>
                  <a:schemeClr val="tx1"/>
                </a:solidFill>
              </a:rPr>
              <a:t>езды на котором </a:t>
            </a:r>
            <a:r>
              <a:rPr lang="ru-RU" sz="3200" b="1" dirty="0" smtClean="0">
                <a:solidFill>
                  <a:schemeClr val="tx1"/>
                </a:solidFill>
              </a:rPr>
              <a:t>надо отталкиваться </a:t>
            </a:r>
            <a:r>
              <a:rPr lang="ru-RU" sz="3200" b="1" dirty="0">
                <a:solidFill>
                  <a:schemeClr val="tx1"/>
                </a:solidFill>
              </a:rPr>
              <a:t>ногой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54195" y="3501008"/>
            <a:ext cx="33475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САМОКАТ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20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Автомобиль</a:t>
            </a:r>
            <a:r>
              <a:rPr lang="ru-RU" sz="3200" b="1" dirty="0">
                <a:solidFill>
                  <a:schemeClr val="tx1"/>
                </a:solidFill>
              </a:rPr>
              <a:t>, которому не страшны </a:t>
            </a:r>
            <a:r>
              <a:rPr lang="ru-RU" sz="3200" b="1" dirty="0" smtClean="0">
                <a:solidFill>
                  <a:schemeClr val="tx1"/>
                </a:solidFill>
              </a:rPr>
              <a:t>самые плохие </a:t>
            </a:r>
            <a:r>
              <a:rPr lang="ru-RU" sz="3200" b="1" dirty="0">
                <a:solidFill>
                  <a:schemeClr val="tx1"/>
                </a:solidFill>
              </a:rPr>
              <a:t>дороги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18546" y="3501008"/>
            <a:ext cx="34188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ВЕЗДЕХОД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10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ПЕРЕХОД  ХОДА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СЛЕДУЮЩЕЙ КОМАНДЕ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463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Гараж для самолетов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01559" y="3501008"/>
            <a:ext cx="22528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АНГАР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53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Часть загородной дороги </a:t>
            </a:r>
            <a:r>
              <a:rPr lang="ru-RU" sz="3200" b="1" dirty="0" smtClean="0">
                <a:solidFill>
                  <a:schemeClr val="tx1"/>
                </a:solidFill>
              </a:rPr>
              <a:t>для передвижения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пешеходов</a:t>
            </a:r>
            <a:r>
              <a:rPr lang="ru-RU" sz="3200" b="1" dirty="0">
                <a:solidFill>
                  <a:schemeClr val="tx1"/>
                </a:solidFill>
              </a:rPr>
              <a:t>, если нет тротуара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35222" y="3501008"/>
            <a:ext cx="33855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ОБОЧИНА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68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971406"/>
              </p:ext>
            </p:extLst>
          </p:nvPr>
        </p:nvGraphicFramePr>
        <p:xfrm>
          <a:off x="1043608" y="1052736"/>
          <a:ext cx="7056784" cy="46270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5760640"/>
              </a:tblGrid>
              <a:tr h="111711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1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30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Почему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светофо</a:t>
                      </a:r>
                      <a:r>
                        <a:rPr lang="ru-RU" sz="1600" spc="2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назвали именно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так?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17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435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Соединение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русского слова </a:t>
                      </a:r>
                      <a:r>
                        <a:rPr lang="ru-RU" sz="1600" spc="-1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и греческого </a:t>
                      </a:r>
                      <a:r>
                        <a:rPr lang="ru-RU" sz="1600" spc="-2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6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форос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r>
                        <a:rPr lang="ru-RU" sz="1600" spc="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600" spc="34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нести. Свет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</a:t>
                      </a:r>
                      <a:r>
                        <a:rPr lang="ru-RU" sz="1600" spc="36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несущий св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ет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365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каком городе появился первый светофор?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ПАРИЖ               Б) ЛОНДОН                       В) РИМ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73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Лондон, 1868 год.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50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Пешеход или водитель, 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>НЕ</a:t>
            </a:r>
            <a:r>
              <a:rPr lang="ru-RU" sz="3200" b="1" dirty="0" smtClean="0">
                <a:solidFill>
                  <a:schemeClr val="tx1"/>
                </a:solidFill>
              </a:rPr>
              <a:t> выполняющий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>
                <a:solidFill>
                  <a:schemeClr val="tx1"/>
                </a:solidFill>
              </a:rPr>
              <a:t>Правила Д</a:t>
            </a:r>
            <a:r>
              <a:rPr lang="ru-RU" sz="3200" b="1" dirty="0" smtClean="0">
                <a:solidFill>
                  <a:schemeClr val="tx1"/>
                </a:solidFill>
              </a:rPr>
              <a:t>орожного </a:t>
            </a:r>
            <a:r>
              <a:rPr lang="ru-RU" sz="3200" b="1" dirty="0">
                <a:solidFill>
                  <a:schemeClr val="tx1"/>
                </a:solidFill>
              </a:rPr>
              <a:t>Д</a:t>
            </a:r>
            <a:r>
              <a:rPr lang="ru-RU" sz="3200" b="1" dirty="0" smtClean="0">
                <a:solidFill>
                  <a:schemeClr val="tx1"/>
                </a:solidFill>
              </a:rPr>
              <a:t>вижения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0291" y="3501008"/>
            <a:ext cx="47554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НАРУШИТЕЛЬ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54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ПЕРЕХОД  ХОДА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СЛЕДУЮЩЕЙ КОМАНДЕ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94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Пересечение железнодорожных путей </a:t>
            </a:r>
            <a:r>
              <a:rPr lang="ru-RU" sz="3200" b="1" dirty="0" smtClean="0">
                <a:solidFill>
                  <a:schemeClr val="tx1"/>
                </a:solidFill>
              </a:rPr>
              <a:t>с автомобильной </a:t>
            </a:r>
            <a:r>
              <a:rPr lang="ru-RU" sz="3200" b="1" dirty="0">
                <a:solidFill>
                  <a:schemeClr val="tx1"/>
                </a:solidFill>
              </a:rPr>
              <a:t>дорогой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32843" y="3501008"/>
            <a:ext cx="29903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ПЕРЕЕЗД</a:t>
            </a:r>
            <a:endParaRPr lang="ru-RU" sz="4800" b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01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Человек, управляющий автомобилем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15800" y="3501008"/>
            <a:ext cx="36243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ВОДИТЕЛЬ</a:t>
            </a:r>
          </a:p>
        </p:txBody>
      </p:sp>
    </p:spTree>
    <p:extLst>
      <p:ext uri="{BB962C8B-B14F-4D97-AF65-F5344CB8AC3E}">
        <p14:creationId xmlns:p14="http://schemas.microsoft.com/office/powerpoint/2010/main" val="202019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Водитель самолета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0327" y="3501008"/>
            <a:ext cx="54553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ЛЕТЧИК, ПИЛОТ</a:t>
            </a:r>
          </a:p>
        </p:txBody>
      </p:sp>
    </p:spTree>
    <p:extLst>
      <p:ext uri="{BB962C8B-B14F-4D97-AF65-F5344CB8AC3E}">
        <p14:creationId xmlns:p14="http://schemas.microsoft.com/office/powerpoint/2010/main" val="60563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ПЕРЕХОД  ХОДА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СЛЕДУЮЩЕЙ КОМАНДЕ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929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Асфальтированная загородная дорога </a:t>
            </a:r>
            <a:r>
              <a:rPr lang="ru-RU" sz="3200" b="1" dirty="0" smtClean="0">
                <a:solidFill>
                  <a:schemeClr val="tx1"/>
                </a:solidFill>
              </a:rPr>
              <a:t>для движения </a:t>
            </a:r>
            <a:r>
              <a:rPr lang="ru-RU" sz="3200" b="1" dirty="0">
                <a:solidFill>
                  <a:schemeClr val="tx1"/>
                </a:solidFill>
              </a:rPr>
              <a:t>транспорта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04817" y="3501008"/>
            <a:ext cx="26463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ШОССЕ</a:t>
            </a:r>
          </a:p>
        </p:txBody>
      </p:sp>
    </p:spTree>
    <p:extLst>
      <p:ext uri="{BB962C8B-B14F-4D97-AF65-F5344CB8AC3E}">
        <p14:creationId xmlns:p14="http://schemas.microsoft.com/office/powerpoint/2010/main" val="310945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Что показывает стрелка спидометра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98108" y="3501008"/>
            <a:ext cx="3659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СКОРОСТЬ</a:t>
            </a:r>
          </a:p>
        </p:txBody>
      </p:sp>
    </p:spTree>
    <p:extLst>
      <p:ext uri="{BB962C8B-B14F-4D97-AF65-F5344CB8AC3E}">
        <p14:creationId xmlns:p14="http://schemas.microsoft.com/office/powerpoint/2010/main" val="212225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Место на </a:t>
            </a:r>
            <a:r>
              <a:rPr lang="ru-RU" sz="3200" b="1" dirty="0" smtClean="0">
                <a:solidFill>
                  <a:schemeClr val="tx1"/>
                </a:solidFill>
              </a:rPr>
              <a:t>проезжей части, </a:t>
            </a:r>
            <a:r>
              <a:rPr lang="ru-RU" sz="3200" b="1" dirty="0">
                <a:solidFill>
                  <a:schemeClr val="tx1"/>
                </a:solidFill>
              </a:rPr>
              <a:t>предназначенное </a:t>
            </a:r>
            <a:r>
              <a:rPr lang="ru-RU" sz="3200" b="1" dirty="0" smtClean="0">
                <a:solidFill>
                  <a:schemeClr val="tx1"/>
                </a:solidFill>
              </a:rPr>
              <a:t>для пешеходов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5009" y="3501008"/>
            <a:ext cx="31459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ПЕРЕХОД</a:t>
            </a:r>
          </a:p>
        </p:txBody>
      </p:sp>
    </p:spTree>
    <p:extLst>
      <p:ext uri="{BB962C8B-B14F-4D97-AF65-F5344CB8AC3E}">
        <p14:creationId xmlns:p14="http://schemas.microsoft.com/office/powerpoint/2010/main" val="172956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ПЕРЕХОД  ХОДА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СЛЕДУЮЩЕЙ КОМАНДЕ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421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938595"/>
              </p:ext>
            </p:extLst>
          </p:nvPr>
        </p:nvGraphicFramePr>
        <p:xfrm>
          <a:off x="971600" y="1052738"/>
          <a:ext cx="7200800" cy="48705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6627"/>
                <a:gridCol w="5964173"/>
              </a:tblGrid>
              <a:tr h="86641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из себя представляли первые светофоры?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880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460"/>
                        </a:lnSpc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Первые с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етофоры представляли собой</a:t>
                      </a:r>
                    </a:p>
                    <a:p>
                      <a:pPr marL="71120">
                        <a:lnSpc>
                          <a:spcPts val="1465"/>
                        </a:lnSpc>
                        <a:spcBef>
                          <a:spcPts val="37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светящиеся круги, напоминающие большие</a:t>
                      </a:r>
                    </a:p>
                    <a:p>
                      <a:pPr marL="71120">
                        <a:lnSpc>
                          <a:spcPts val="1460"/>
                        </a:lnSpc>
                        <a:spcBef>
                          <a:spcPts val="36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часы со светящимся циферблато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на</a:t>
                      </a:r>
                    </a:p>
                    <a:p>
                      <a:pPr marL="71120">
                        <a:lnSpc>
                          <a:spcPts val="1460"/>
                        </a:lnSpc>
                        <a:spcBef>
                          <a:spcPts val="38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циферблате 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ыл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намечены секто</a:t>
                      </a:r>
                      <a:r>
                        <a:rPr lang="ru-RU" sz="1600" spc="1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ы,</a:t>
                      </a:r>
                    </a:p>
                    <a:p>
                      <a:pPr marL="71120">
                        <a:lnSpc>
                          <a:spcPts val="1415"/>
                        </a:lnSpc>
                        <a:spcBef>
                          <a:spcPts val="41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окрашенные в к</a:t>
                      </a:r>
                      <a:r>
                        <a:rPr lang="ru-RU" sz="1600" spc="2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асный, желтый и зеленый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цвета. По цифер</a:t>
                      </a:r>
                      <a:r>
                        <a:rPr lang="ru-RU" sz="1600" spc="1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лату двигалась 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трелка.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712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каком году в Р</a:t>
                      </a:r>
                      <a:r>
                        <a:rPr lang="ru-RU" sz="1600" spc="1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ссии появ</a:t>
                      </a:r>
                      <a:r>
                        <a:rPr lang="ru-RU" sz="1600" spc="1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лся первый светофор?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1927г.        Б) 1940 г.              В) 1929 г.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664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В) 1929 г., в Москве и Ленинграде.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96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Пятый сигнал светофора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29681" y="3501008"/>
            <a:ext cx="57966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БЕЛЫЙ, ЛУННЫЙ</a:t>
            </a:r>
          </a:p>
        </p:txBody>
      </p:sp>
    </p:spTree>
    <p:extLst>
      <p:ext uri="{BB962C8B-B14F-4D97-AF65-F5344CB8AC3E}">
        <p14:creationId xmlns:p14="http://schemas.microsoft.com/office/powerpoint/2010/main" val="108025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Место пересечения </a:t>
            </a:r>
            <a:r>
              <a:rPr lang="ru-RU" sz="3200" b="1" dirty="0">
                <a:solidFill>
                  <a:schemeClr val="tx1"/>
                </a:solidFill>
              </a:rPr>
              <a:t>улиц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95353" y="3501008"/>
            <a:ext cx="48653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ПЕРЕКРЕСТОК</a:t>
            </a:r>
          </a:p>
        </p:txBody>
      </p:sp>
    </p:spTree>
    <p:extLst>
      <p:ext uri="{BB962C8B-B14F-4D97-AF65-F5344CB8AC3E}">
        <p14:creationId xmlns:p14="http://schemas.microsoft.com/office/powerpoint/2010/main" val="120132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Инспектор, регулирующий движение </a:t>
            </a:r>
            <a:r>
              <a:rPr lang="ru-RU" sz="3200" b="1" dirty="0" smtClean="0">
                <a:solidFill>
                  <a:schemeClr val="tx1"/>
                </a:solidFill>
              </a:rPr>
              <a:t>на перекрестке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60169" y="3501008"/>
            <a:ext cx="55356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РЕГУЛИРОВЩИК</a:t>
            </a:r>
          </a:p>
        </p:txBody>
      </p:sp>
    </p:spTree>
    <p:extLst>
      <p:ext uri="{BB962C8B-B14F-4D97-AF65-F5344CB8AC3E}">
        <p14:creationId xmlns:p14="http://schemas.microsoft.com/office/powerpoint/2010/main" val="28174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ПЕРЕХОД  ХОДА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СЛЕДУЮЩЕЙ КОМАНДЕ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998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Громкий </a:t>
            </a:r>
            <a:r>
              <a:rPr lang="ru-RU" sz="3200" b="1" dirty="0">
                <a:solidFill>
                  <a:schemeClr val="tx1"/>
                </a:solidFill>
              </a:rPr>
              <a:t>звуковой </a:t>
            </a:r>
            <a:r>
              <a:rPr lang="ru-RU" sz="3200" b="1" dirty="0" smtClean="0">
                <a:solidFill>
                  <a:schemeClr val="tx1"/>
                </a:solidFill>
              </a:rPr>
              <a:t>сигнал </a:t>
            </a:r>
            <a:r>
              <a:rPr lang="ru-RU" sz="3200" b="1" dirty="0">
                <a:solidFill>
                  <a:schemeClr val="tx1"/>
                </a:solidFill>
              </a:rPr>
              <a:t>н</a:t>
            </a:r>
            <a:r>
              <a:rPr lang="ru-RU" sz="3200" b="1" dirty="0" smtClean="0">
                <a:solidFill>
                  <a:schemeClr val="tx1"/>
                </a:solidFill>
              </a:rPr>
              <a:t>а </a:t>
            </a:r>
            <a:r>
              <a:rPr lang="ru-RU" sz="3200" b="1" dirty="0">
                <a:solidFill>
                  <a:schemeClr val="tx1"/>
                </a:solidFill>
              </a:rPr>
              <a:t>транспортных средствах экстренных служб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18812" y="3501008"/>
            <a:ext cx="28184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СИРЕНА</a:t>
            </a:r>
          </a:p>
        </p:txBody>
      </p:sp>
    </p:spTree>
    <p:extLst>
      <p:ext uri="{BB962C8B-B14F-4D97-AF65-F5344CB8AC3E}">
        <p14:creationId xmlns:p14="http://schemas.microsoft.com/office/powerpoint/2010/main" val="73364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Место для посадки и высадки </a:t>
            </a:r>
            <a:r>
              <a:rPr lang="ru-RU" sz="3200" b="1" dirty="0" smtClean="0">
                <a:solidFill>
                  <a:schemeClr val="tx1"/>
                </a:solidFill>
              </a:rPr>
              <a:t>пассажиров общественного </a:t>
            </a:r>
            <a:r>
              <a:rPr lang="ru-RU" sz="3200" b="1" dirty="0">
                <a:solidFill>
                  <a:schemeClr val="tx1"/>
                </a:solidFill>
              </a:rPr>
              <a:t>транспорта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29075" y="3501008"/>
            <a:ext cx="41978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ОСТАНОВКА</a:t>
            </a:r>
          </a:p>
        </p:txBody>
      </p:sp>
    </p:spTree>
    <p:extLst>
      <p:ext uri="{BB962C8B-B14F-4D97-AF65-F5344CB8AC3E}">
        <p14:creationId xmlns:p14="http://schemas.microsoft.com/office/powerpoint/2010/main" val="101457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71600" y="1556792"/>
            <a:ext cx="7200800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Прочная широкая </a:t>
            </a:r>
            <a:r>
              <a:rPr lang="ru-RU" sz="3200" b="1" dirty="0" smtClean="0">
                <a:solidFill>
                  <a:schemeClr val="tx1"/>
                </a:solidFill>
              </a:rPr>
              <a:t>лямка, обеспечивающая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безопасность водителя и </a:t>
            </a:r>
            <a:r>
              <a:rPr lang="ru-RU" sz="3200" b="1" dirty="0">
                <a:solidFill>
                  <a:schemeClr val="tx1"/>
                </a:solidFill>
              </a:rPr>
              <a:t>пассажиров </a:t>
            </a:r>
            <a:r>
              <a:rPr lang="ru-RU" sz="3200" b="1" dirty="0" smtClean="0">
                <a:solidFill>
                  <a:schemeClr val="tx1"/>
                </a:solidFill>
              </a:rPr>
              <a:t>в легковом </a:t>
            </a:r>
            <a:r>
              <a:rPr lang="ru-RU" sz="3200" b="1" dirty="0">
                <a:solidFill>
                  <a:schemeClr val="tx1"/>
                </a:solidFill>
              </a:rPr>
              <a:t>автомобиле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2562" y="3501008"/>
            <a:ext cx="54509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РЕМЕНЬ </a:t>
            </a:r>
          </a:p>
          <a:p>
            <a:pPr algn="ctr"/>
            <a:r>
              <a:rPr lang="ru-RU" sz="4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БЕЗОПАСНОСТИ</a:t>
            </a:r>
          </a:p>
        </p:txBody>
      </p:sp>
    </p:spTree>
    <p:extLst>
      <p:ext uri="{BB962C8B-B14F-4D97-AF65-F5344CB8AC3E}">
        <p14:creationId xmlns:p14="http://schemas.microsoft.com/office/powerpoint/2010/main" val="51715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200800" cy="1828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5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«СОБЕРИ АПТЕЧКУ»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00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r\Desktop\Центр\Конкурсы\2025-2026\За безопасность на дорогах всей семьёй\ГОРОД\Задание 7\собери аптечку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856984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268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r\Desktop\КЕЙС ЧЕМПИОНАТ\РАУНД 5\аптечка ответ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885698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229600" cy="990600"/>
          </a:xfrm>
        </p:spPr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9545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197920"/>
              </p:ext>
            </p:extLst>
          </p:nvPr>
        </p:nvGraphicFramePr>
        <p:xfrm>
          <a:off x="1043608" y="1052735"/>
          <a:ext cx="7128791" cy="4752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5832647"/>
              </a:tblGrid>
              <a:tr h="110044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3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5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Назовите место, где «встречаются» дороги?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0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Перекресток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25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0"/>
                        </a:lnSpc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Когда в России </a:t>
                      </a:r>
                      <a:r>
                        <a:rPr lang="ru-RU" sz="1600" spc="1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ыли введены </a:t>
                      </a:r>
                      <a:r>
                        <a:rPr lang="ru-RU" sz="1600" spc="1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600" spc="5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ые Прав</a:t>
                      </a:r>
                      <a:r>
                        <a:rPr lang="ru-RU" sz="1600" spc="1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 дорожного движения?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1683 г.             Б) 1875 г.               В) 1730 г.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0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65"/>
                        </a:lnSpc>
                        <a:spcBef>
                          <a:spcPts val="31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В 1683 г. был из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 указ, кас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ющ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йся</a:t>
                      </a:r>
                    </a:p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движения извозчиков.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41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200800" cy="182809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6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ГОЛОВОЛОМКА</a:t>
            </a: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93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Светлана\Desktop\автобусная остановка.png"/>
          <p:cNvPicPr/>
          <p:nvPr/>
        </p:nvPicPr>
        <p:blipFill rotWithShape="1">
          <a:blip r:embed="rId2" cstate="print"/>
          <a:srcRect l="10667" t="3044" r="10833" b="20408"/>
          <a:stretch/>
        </p:blipFill>
        <p:spPr bwMode="auto">
          <a:xfrm>
            <a:off x="1043608" y="1052736"/>
            <a:ext cx="7056784" cy="4752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4756502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    В    Т    О   Б    У    С    Н   А    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03848" y="522920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   С    Т    А    Н    О   В    К    А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505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Светлана\Desktop\велосипед.дорожка.png"/>
          <p:cNvPicPr/>
          <p:nvPr/>
        </p:nvPicPr>
        <p:blipFill rotWithShape="1">
          <a:blip r:embed="rId2" cstate="print"/>
          <a:srcRect l="10558" t="3015" r="10877" b="20352"/>
          <a:stretch/>
        </p:blipFill>
        <p:spPr bwMode="auto">
          <a:xfrm>
            <a:off x="1043608" y="1052736"/>
            <a:ext cx="7056784" cy="47525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71800" y="4773053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  Е    Л    О    С   И    П   Е    Д    Н    А    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491880" y="522920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    О    Р   О    Ж   К    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051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:\Users\Светлана\Desktop\безопасныймаршрут.png"/>
          <p:cNvPicPr/>
          <p:nvPr/>
        </p:nvPicPr>
        <p:blipFill rotWithShape="1">
          <a:blip r:embed="rId2" cstate="print"/>
          <a:srcRect l="10746" t="4146" r="11197" b="20564"/>
          <a:stretch/>
        </p:blipFill>
        <p:spPr bwMode="auto">
          <a:xfrm>
            <a:off x="1043608" y="1052736"/>
            <a:ext cx="7128791" cy="47525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4773053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    Е    З    О    П    А    С   Н    Ы   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491880" y="522920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М   А    Р    Ш   Р    У    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956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560840" cy="182809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7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«ПЕРВАЯ ПОМОЩЬ»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83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692696"/>
            <a:ext cx="8568952" cy="61206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Дорожная ситуация: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Старшеклассник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Сергей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осенние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каникулы стал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свидетелем ДТП во дворе своего дома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Он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увидел, как его сосед Алексей, не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справившись с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управлением велосипеда, упал и получил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травмы. Подойдя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лежащему Алексею, Сергей спросил:</a:t>
            </a:r>
            <a:b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«Где больно?».</a:t>
            </a:r>
            <a:b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Алексей сказал про боль в спине и ногах.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Посмотрев на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пострадавшего, Сергей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увидел особых повреждений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открытых ран и кровотечений.</a:t>
            </a:r>
            <a:b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ВОПРОС:    Какие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первые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действия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должен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предпринять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Сергей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свидетель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ДТП?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28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699701" y="2081541"/>
            <a:ext cx="1891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304714"/>
              </p:ext>
            </p:extLst>
          </p:nvPr>
        </p:nvGraphicFramePr>
        <p:xfrm>
          <a:off x="0" y="404664"/>
          <a:ext cx="9144000" cy="6408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0551"/>
                <a:gridCol w="8363449"/>
              </a:tblGrid>
              <a:tr h="810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Переместить пострадавшего, особенно если есть подозрение на травмы позвоночника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Обеспечить безопасность места происшествия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Дождаться прибытия медиков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Дать обезболивающее средство пострадавшему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10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3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 перемещать пострадавшего, особенно если есть подозрение на травмы позвоночника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Самостоятельно наложить шину на место ушиба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Вызвать скорую помощь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Собрать информацию для медиков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54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412776"/>
            <a:ext cx="8136904" cy="1828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Раунд 8</a:t>
            </a:r>
            <a:b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«ЗРИТЕЛЬНАЯ ПАМЯТЬ»</a:t>
            </a:r>
            <a:endParaRPr lang="ru-RU" b="1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47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497060"/>
              </p:ext>
            </p:extLst>
          </p:nvPr>
        </p:nvGraphicFramePr>
        <p:xfrm>
          <a:off x="-1" y="332657"/>
          <a:ext cx="9144000" cy="6525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222311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51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51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Рисунок 22" descr="C:\Users\Светлана\Desktop\дорожные знаки\1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823" y="726164"/>
            <a:ext cx="1667900" cy="155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C:\Users\Светлана\Desktop\дорожные знаки\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7325" y="726164"/>
            <a:ext cx="1527083" cy="155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C:\Users\Светлана\Desktop\дорожные знаки\15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1819" y="5013176"/>
            <a:ext cx="2063239" cy="155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C:\Users\Светлана\Desktop\дорожные знаки\13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6770" y="2712106"/>
            <a:ext cx="1915670" cy="173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C:\Users\Светлана\Desktop\дорожные знаки\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823" y="2900604"/>
            <a:ext cx="1873945" cy="160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C:\Users\Светлана\Desktop\дорожные знаки\17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797151"/>
            <a:ext cx="1901785" cy="176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Userr\Desktop\znak-3-9-dvizhenie-na-velocipedax-zappeshen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610" y="2581936"/>
            <a:ext cx="2232248" cy="199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Userr\Desktop\znak-4-4-1-belocipednaya-dopozhka-ili-poloca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797150"/>
            <a:ext cx="2232248" cy="199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Userr\Desktop\Znak-1.8-Svetofornoe-regulirovanie-Vremennyj-320x28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34" y="476672"/>
            <a:ext cx="2016224" cy="180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2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405554"/>
              </p:ext>
            </p:extLst>
          </p:nvPr>
        </p:nvGraphicFramePr>
        <p:xfrm>
          <a:off x="-1" y="332657"/>
          <a:ext cx="9144000" cy="6525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2223119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51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51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Рисунок 22" descr="C:\Users\Светлана\Desktop\дорожные знаки\1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421" y="726164"/>
            <a:ext cx="1667900" cy="155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C:\Users\Светлана\Desktop\дорожные знаки\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7325" y="726164"/>
            <a:ext cx="1527083" cy="155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C:\Users\Светлана\Desktop\дорожные знаки\15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1819" y="5013176"/>
            <a:ext cx="2063239" cy="155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C:\Users\Светлана\Desktop\дорожные знаки\13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6770" y="2712106"/>
            <a:ext cx="1915670" cy="173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C:\Users\Светлана\Desktop\дорожные знаки\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823" y="2900604"/>
            <a:ext cx="1873945" cy="160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C:\Users\Светлана\Desktop\дорожные знаки\17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797151"/>
            <a:ext cx="1901785" cy="176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Userr\Desktop\znak-3-9-dvizhenie-na-velocipedax-zappeshen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610" y="2581936"/>
            <a:ext cx="2232248" cy="199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Userr\Desktop\znak-4-4-1-belocipednaya-dopozhka-ili-poloca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797150"/>
            <a:ext cx="2232248" cy="199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Userr\Desktop\Znak-1.8-Svetofornoe-regulirovanie-Vremennyj-320x28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34" y="476672"/>
            <a:ext cx="2016224" cy="180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45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201094"/>
              </p:ext>
            </p:extLst>
          </p:nvPr>
        </p:nvGraphicFramePr>
        <p:xfrm>
          <a:off x="1043609" y="1052737"/>
          <a:ext cx="7128791" cy="4752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159"/>
                <a:gridCol w="5688632"/>
              </a:tblGrid>
              <a:tr h="100989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4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5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Вопрос № 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Почему улицу назвали улицей?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98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Ответ на вопрос № 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Пролегает вдоль лицевой части д</a:t>
                      </a:r>
                      <a:r>
                        <a:rPr lang="ru-RU" sz="1600" spc="20" dirty="0">
                          <a:effectLst/>
                        </a:rPr>
                        <a:t>о</a:t>
                      </a:r>
                      <a:r>
                        <a:rPr lang="ru-RU" sz="1600" dirty="0">
                          <a:effectLst/>
                        </a:rPr>
                        <a:t>мов, т.е. у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«лица» домов.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43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Вопрос № 2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0"/>
                        </a:lnSpc>
                        <a:spcBef>
                          <a:spcPts val="84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Когда и какие первые дорожные </a:t>
                      </a:r>
                      <a:r>
                        <a:rPr lang="ru-RU" sz="1600" spc="10">
                          <a:effectLst/>
                        </a:rPr>
                        <a:t>з</a:t>
                      </a:r>
                      <a:r>
                        <a:rPr lang="ru-RU" sz="1600">
                          <a:effectLst/>
                        </a:rPr>
                        <a:t>наки появились в России?</a:t>
                      </a:r>
                    </a:p>
                    <a:p>
                      <a:pPr marL="71120">
                        <a:lnSpc>
                          <a:spcPts val="1115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А) 1745 г.        Б) 1629 г.           В) 1802г.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42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Ответ на вопрос № 2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460"/>
                        </a:lnSpc>
                        <a:spcBef>
                          <a:spcPts val="80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Б) В 1629 г., верстовые столбы от М</a:t>
                      </a:r>
                      <a:r>
                        <a:rPr lang="ru-RU" sz="1600" spc="10" dirty="0">
                          <a:effectLst/>
                        </a:rPr>
                        <a:t>о</a:t>
                      </a:r>
                      <a:r>
                        <a:rPr lang="ru-RU" sz="1600" dirty="0">
                          <a:effectLst/>
                        </a:rPr>
                        <a:t>сквы до</a:t>
                      </a:r>
                    </a:p>
                    <a:p>
                      <a:pPr marL="71120">
                        <a:lnSpc>
                          <a:spcPts val="1420"/>
                        </a:lnSpc>
                        <a:spcBef>
                          <a:spcPts val="41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села К</a:t>
                      </a:r>
                      <a:r>
                        <a:rPr lang="ru-RU" sz="1600" spc="15" dirty="0">
                          <a:effectLst/>
                        </a:rPr>
                        <a:t>о</a:t>
                      </a:r>
                      <a:r>
                        <a:rPr lang="ru-RU" sz="1600" dirty="0">
                          <a:effectLst/>
                        </a:rPr>
                        <a:t>ломенск</a:t>
                      </a:r>
                      <a:r>
                        <a:rPr lang="ru-RU" sz="1600" spc="15" dirty="0">
                          <a:effectLst/>
                        </a:rPr>
                        <a:t>о</a:t>
                      </a:r>
                      <a:r>
                        <a:rPr lang="ru-RU" sz="1600" dirty="0">
                          <a:effectLst/>
                        </a:rPr>
                        <a:t>е, начали их </a:t>
                      </a:r>
                      <a:r>
                        <a:rPr lang="ru-RU" sz="1600" spc="10" dirty="0">
                          <a:effectLst/>
                        </a:rPr>
                        <a:t>с</a:t>
                      </a:r>
                      <a:r>
                        <a:rPr lang="ru-RU" sz="1600" dirty="0">
                          <a:effectLst/>
                        </a:rPr>
                        <a:t>та</a:t>
                      </a:r>
                      <a:r>
                        <a:rPr lang="ru-RU" sz="1600" spc="10" dirty="0">
                          <a:effectLst/>
                        </a:rPr>
                        <a:t>в</a:t>
                      </a:r>
                      <a:r>
                        <a:rPr lang="ru-RU" sz="1600" dirty="0">
                          <a:effectLst/>
                        </a:rPr>
                        <a:t>ить еще при</a:t>
                      </a:r>
                    </a:p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царе Алексее Михайловиче.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929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198927"/>
              </p:ext>
            </p:extLst>
          </p:nvPr>
        </p:nvGraphicFramePr>
        <p:xfrm>
          <a:off x="1043608" y="1052736"/>
          <a:ext cx="7128792" cy="48112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8152"/>
                <a:gridCol w="5760640"/>
              </a:tblGrid>
              <a:tr h="92271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5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8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25"/>
                        </a:lnSpc>
                        <a:spcBef>
                          <a:spcPts val="83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Кого называют дедушкой русского автомобиля?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22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Иван Петрович 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улибин.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3759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5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каком году в нашей стране введено обязательное применение ремней безопасности во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ителями и пасса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ирами легковых автом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билей?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71120">
                        <a:lnSpc>
                          <a:spcPts val="1140"/>
                        </a:lnSpc>
                        <a:spcBef>
                          <a:spcPts val="38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1970 г.               Б) 1980 г.               В) 1975 г.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22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В) 1 апреля 1975 г.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800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511184"/>
              </p:ext>
            </p:extLst>
          </p:nvPr>
        </p:nvGraphicFramePr>
        <p:xfrm>
          <a:off x="1043608" y="1052738"/>
          <a:ext cx="7128791" cy="48245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5832647"/>
              </a:tblGrid>
              <a:tr h="111711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6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6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раньше называлось устройство для подачи автомобильного сигнала?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17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Клаксон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36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0"/>
                        </a:lnSpc>
                        <a:spcBef>
                          <a:spcPts val="84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каком году были утверждены первые дорожные знаки?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1909 г.                Б) 1900г.                В) 1915г.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171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В 1909 г. Парижской Конвенцией по автомобильному движению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664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533437"/>
              </p:ext>
            </p:extLst>
          </p:nvPr>
        </p:nvGraphicFramePr>
        <p:xfrm>
          <a:off x="1043608" y="1052738"/>
          <a:ext cx="7128791" cy="4752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5832647"/>
              </a:tblGrid>
              <a:tr h="110044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Раунд 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Карточка № 7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5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1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0"/>
                        </a:lnSpc>
                        <a:spcBef>
                          <a:spcPts val="36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 от</a:t>
                      </a:r>
                      <a:r>
                        <a:rPr lang="ru-RU" sz="1600" spc="1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ыха и </a:t>
                      </a:r>
                      <a:r>
                        <a:rPr lang="ru-RU" sz="1600" spc="1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ранения для тра</a:t>
                      </a:r>
                      <a:r>
                        <a:rPr lang="ru-RU" sz="1600" spc="1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спортных средств.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0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Гараж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25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ts val="142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каком году в России утвердили первые отряды ЮИД?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1970 г.              Б) 1989 г.           В) 1973 г.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0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 на вопрос № 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84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В) 6 марта 1973 г.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22413" y="28860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74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813</TotalTime>
  <Words>832</Words>
  <Application>Microsoft Office PowerPoint</Application>
  <PresentationFormat>Экран (4:3)</PresentationFormat>
  <Paragraphs>199</Paragraphs>
  <Slides>59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Ясность</vt:lpstr>
      <vt:lpstr>Кейс-Чемпионат «ПО ДОРОГАМ ЮИД»</vt:lpstr>
      <vt:lpstr>Раунд 1  «ИСТОРИЯ ПРАВИЛ»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2  «ДОРОЖНЫЕ ЗАДАЧКИ»</vt:lpstr>
      <vt:lpstr>Раунд 3  «НАРУШИТЕЛЬ»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Раунд 4  «БЛИЦ-ОПРОС»</vt:lpstr>
      <vt:lpstr>Механическое средство управления водителем, с числом посадочных мест для пассажиров не более 7</vt:lpstr>
      <vt:lpstr>По рельсам бежит — на поворотах дребезжит</vt:lpstr>
      <vt:lpstr>Старинный экипаж, запряженный лошадьми.</vt:lpstr>
      <vt:lpstr>ПЕРЕХОД  ХОДА   СЛЕДУЮЩЕЙ КОМАНДЕ</vt:lpstr>
      <vt:lpstr>Многоместный автомобиль для перевозки пассажиров</vt:lpstr>
      <vt:lpstr>Любимое спортивное оборудование, для езды на котором надо отталкиваться ногой</vt:lpstr>
      <vt:lpstr>Автомобиль, которому не страшны самые плохие дороги</vt:lpstr>
      <vt:lpstr>ПЕРЕХОД  ХОДА   СЛЕДУЮЩЕЙ КОМАНДЕ</vt:lpstr>
      <vt:lpstr>Гараж для самолетов</vt:lpstr>
      <vt:lpstr>Часть загородной дороги для передвижения пешеходов, если нет тротуара</vt:lpstr>
      <vt:lpstr>Пешеход или водитель,  НЕ выполняющий  Правила Дорожного Движения</vt:lpstr>
      <vt:lpstr>ПЕРЕХОД  ХОДА   СЛЕДУЮЩЕЙ КОМАНДЕ</vt:lpstr>
      <vt:lpstr>Пересечение железнодорожных путей с автомобильной дорогой</vt:lpstr>
      <vt:lpstr>Человек, управляющий автомобилем</vt:lpstr>
      <vt:lpstr>Водитель самолета</vt:lpstr>
      <vt:lpstr>ПЕРЕХОД  ХОДА   СЛЕДУЮЩЕЙ КОМАНДЕ</vt:lpstr>
      <vt:lpstr>Асфальтированная загородная дорога для движения транспорта</vt:lpstr>
      <vt:lpstr>Что показывает стрелка спидометра</vt:lpstr>
      <vt:lpstr>Место на проезжей части, предназначенное для пешеходов</vt:lpstr>
      <vt:lpstr>ПЕРЕХОД  ХОДА   СЛЕДУЮЩЕЙ КОМАНДЕ</vt:lpstr>
      <vt:lpstr>Пятый сигнал светофора</vt:lpstr>
      <vt:lpstr>Место пересечения улиц</vt:lpstr>
      <vt:lpstr>Инспектор, регулирующий движение на перекрестке</vt:lpstr>
      <vt:lpstr>ПЕРЕХОД  ХОДА   СЛЕДУЮЩЕЙ КОМАНДЕ</vt:lpstr>
      <vt:lpstr>Громкий звуковой сигнал на транспортных средствах экстренных служб</vt:lpstr>
      <vt:lpstr>Место для посадки и высадки пассажиров общественного транспорта</vt:lpstr>
      <vt:lpstr>Прочная широкая лямка, обеспечивающая безопасность водителя и пассажиров в легковом автомобиле</vt:lpstr>
      <vt:lpstr>Раунд 5  «СОБЕРИ АПТЕЧКУ»</vt:lpstr>
      <vt:lpstr>Презентация PowerPoint</vt:lpstr>
      <vt:lpstr>ОТВЕТЫ</vt:lpstr>
      <vt:lpstr>Раунд 6  «ГОЛОВОЛОМКА»</vt:lpstr>
      <vt:lpstr>Презентация PowerPoint</vt:lpstr>
      <vt:lpstr>Презентация PowerPoint</vt:lpstr>
      <vt:lpstr>Презентация PowerPoint</vt:lpstr>
      <vt:lpstr>Раунд 7  «ПЕРВАЯ ПОМОЩЬ»</vt:lpstr>
      <vt:lpstr>Дорожная ситуация:  Старшеклассник Сергей в осенние каникулы стал свидетелем ДТП во дворе своего дома. Он увидел, как его сосед Алексей, не справившись с управлением велосипеда, упал и получил травмы. Подойдя к лежащему Алексею, Сергей спросил: «Где больно?». Алексей сказал про боль в спине и ногах. Посмотрев на пострадавшего, Сергей не увидел особых повреждений, открытых ран и кровотечений. ВОПРОС:    Какие первые действия должен предпринять Сергей, как свидетель ДТП?</vt:lpstr>
      <vt:lpstr>Презентация PowerPoint</vt:lpstr>
      <vt:lpstr>Раунд 8  «ЗРИТЕЛЬНАЯ ПАМЯТЬ»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Раунд 1  «ИСТОРИЯ ПРАВИЛ»</dc:title>
  <dc:creator>Userr</dc:creator>
  <cp:lastModifiedBy>Userr</cp:lastModifiedBy>
  <cp:revision>56</cp:revision>
  <dcterms:created xsi:type="dcterms:W3CDTF">2026-01-20T07:53:20Z</dcterms:created>
  <dcterms:modified xsi:type="dcterms:W3CDTF">2026-02-02T06:13:00Z</dcterms:modified>
</cp:coreProperties>
</file>